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Thin"/>
      <p:regular r:id="rId23"/>
      <p:bold r:id="rId24"/>
      <p:italic r:id="rId25"/>
      <p:boldItalic r:id="rId26"/>
    </p:embeddedFont>
    <p:embeddedFont>
      <p:font typeface="Economica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Lobster"/>
      <p:regular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Economica-bold.fntdata"/><Relationship Id="rId27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Lobster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0654d161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0654d161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0654d161d_2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0654d161d_2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0654d161d_2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0654d161d_2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0654d161d_2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0654d161d_2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0654d161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0654d16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0654d161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0654d161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0b5392c2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0b5392c2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0b5392c2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0b5392c2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0654d16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0654d16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0654d16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0654d16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0654d161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0654d16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0654d16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0654d16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0654d16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0654d16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0654d161d_2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0654d161d_2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0654d161d_2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0654d161d_2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0654d161d_2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0654d161d_2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riverml.xyz/0.19.0/" TargetMode="External"/><Relationship Id="rId4" Type="http://schemas.openxmlformats.org/officeDocument/2006/relationships/hyperlink" Target="https://github.com/rotationalio/pyensign" TargetMode="External"/><Relationship Id="rId5" Type="http://schemas.openxmlformats.org/officeDocument/2006/relationships/hyperlink" Target="https://github.com/rotationalio/data-playground/tree/main/weather" TargetMode="External"/><Relationship Id="rId6" Type="http://schemas.openxmlformats.org/officeDocument/2006/relationships/hyperlink" Target="https://www.weather.gov/documentation/services-web-api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136500" y="1444250"/>
            <a:ext cx="70080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Anomaly Detection and Prediction in Weather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1834625" y="3116575"/>
            <a:ext cx="4488300" cy="12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Funny Mud Pee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Ziyuan(Peter) Ye, Jiayi Deng, Yu-Chih (Wisdom) Chen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Methodology - Feature Engineering and Transformation</a:t>
            </a:r>
            <a:endParaRPr sz="3000"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502" lvl="0" marL="457200" rtl="0" algn="l">
              <a:spcBef>
                <a:spcPts val="0"/>
              </a:spcBef>
              <a:spcAft>
                <a:spcPts val="0"/>
              </a:spcAft>
              <a:buSzPts val="1495"/>
              <a:buChar char="●"/>
            </a:pPr>
            <a:r>
              <a:rPr lang="en" sz="1494"/>
              <a:t>Feature Transformation</a:t>
            </a:r>
            <a:endParaRPr sz="1494"/>
          </a:p>
          <a:p>
            <a:pPr indent="-302265" lvl="1" marL="914400" rtl="0" algn="l">
              <a:spcBef>
                <a:spcPts val="0"/>
              </a:spcBef>
              <a:spcAft>
                <a:spcPts val="0"/>
              </a:spcAft>
              <a:buSzPts val="1160"/>
              <a:buChar char="○"/>
            </a:pPr>
            <a:r>
              <a:rPr lang="en" sz="1160">
                <a:latin typeface="Calibri"/>
                <a:ea typeface="Calibri"/>
                <a:cs typeface="Calibri"/>
                <a:sym typeface="Calibri"/>
              </a:rPr>
              <a:t>Conversion of 'daytime' from boolean to numerical: True/False converted to 1/0.</a:t>
            </a:r>
            <a:endParaRPr sz="1160">
              <a:latin typeface="Calibri"/>
              <a:ea typeface="Calibri"/>
              <a:cs typeface="Calibri"/>
              <a:sym typeface="Calibri"/>
            </a:endParaRPr>
          </a:p>
          <a:p>
            <a:pPr indent="-302265" lvl="1" marL="914400" rtl="0" algn="l">
              <a:spcBef>
                <a:spcPts val="0"/>
              </a:spcBef>
              <a:spcAft>
                <a:spcPts val="0"/>
              </a:spcAft>
              <a:buSzPts val="1160"/>
              <a:buChar char="○"/>
            </a:pPr>
            <a:r>
              <a:rPr lang="en" sz="1160">
                <a:latin typeface="Calibri"/>
                <a:ea typeface="Calibri"/>
                <a:cs typeface="Calibri"/>
                <a:sym typeface="Calibri"/>
              </a:rPr>
              <a:t>Conversion of 'windSpeed' to numerical: Extracts the numerical part from a string representation.</a:t>
            </a:r>
            <a:endParaRPr sz="116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"/>
          </a:p>
          <a:p>
            <a:pPr indent="-338633" lvl="0" marL="457200" rtl="0" algn="l">
              <a:spcBef>
                <a:spcPts val="0"/>
              </a:spcBef>
              <a:spcAft>
                <a:spcPts val="0"/>
              </a:spcAft>
              <a:buSzPts val="1733"/>
              <a:buChar char="●"/>
            </a:pPr>
            <a:r>
              <a:rPr lang="en" sz="1732"/>
              <a:t>Feature Engineering</a:t>
            </a:r>
            <a:endParaRPr sz="1732"/>
          </a:p>
          <a:p>
            <a:pPr indent="-315055" lvl="1" marL="914400" rtl="0" algn="l">
              <a:spcBef>
                <a:spcPts val="0"/>
              </a:spcBef>
              <a:spcAft>
                <a:spcPts val="0"/>
              </a:spcAft>
              <a:buSzPts val="1362"/>
              <a:buChar char="○"/>
            </a:pPr>
            <a:r>
              <a:rPr lang="en" sz="1061">
                <a:latin typeface="Calibri"/>
                <a:ea typeface="Calibri"/>
                <a:cs typeface="Calibri"/>
                <a:sym typeface="Calibri"/>
              </a:rPr>
              <a:t>LDA (Latent Dirichlet Allocation) on 'summary' field : The 'summary' column, which is likely a textual description, is transformed into two numerical components using LDA.</a:t>
            </a:r>
            <a:endParaRPr sz="1061">
              <a:latin typeface="Calibri"/>
              <a:ea typeface="Calibri"/>
              <a:cs typeface="Calibri"/>
              <a:sym typeface="Calibri"/>
            </a:endParaRPr>
          </a:p>
          <a:p>
            <a:pPr indent="-315055" lvl="1" marL="914400" rtl="0" algn="l">
              <a:spcBef>
                <a:spcPts val="0"/>
              </a:spcBef>
              <a:spcAft>
                <a:spcPts val="0"/>
              </a:spcAft>
              <a:buSzPts val="1362"/>
              <a:buChar char="○"/>
            </a:pPr>
            <a:r>
              <a:rPr lang="en" sz="1061">
                <a:latin typeface="Calibri"/>
                <a:ea typeface="Calibri"/>
                <a:cs typeface="Calibri"/>
                <a:sym typeface="Calibri"/>
              </a:rPr>
              <a:t>Min-Max Scaling: Scales the features based on Min-Max scaling, ensuring that the final features are in the range of [0,1]</a:t>
            </a:r>
            <a:endParaRPr sz="1061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○"/>
            </a:pPr>
            <a:r>
              <a:rPr b="1" lang="en" sz="122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Weighted Anomaly Score Calculation: </a:t>
            </a:r>
            <a:r>
              <a:rPr lang="en" sz="1221"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" sz="122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21">
                <a:latin typeface="Calibri"/>
                <a:ea typeface="Calibri"/>
                <a:cs typeface="Calibri"/>
                <a:sym typeface="Calibri"/>
              </a:rPr>
              <a:t>produces anomaly scores for each hour over a forecasted period of 7 days (168 hours).Need to be combined into a single score, especially with a time-based weightage (more recent scores are more meaningful </a:t>
            </a:r>
            <a:r>
              <a:rPr lang="en" sz="1121">
                <a:latin typeface="Calibri"/>
                <a:ea typeface="Calibri"/>
                <a:cs typeface="Calibri"/>
                <a:sym typeface="Calibri"/>
              </a:rPr>
              <a:t>because</a:t>
            </a:r>
            <a:r>
              <a:rPr lang="en" sz="1121">
                <a:latin typeface="Calibri"/>
                <a:ea typeface="Calibri"/>
                <a:cs typeface="Calibri"/>
                <a:sym typeface="Calibri"/>
              </a:rPr>
              <a:t> more recent weather forecasts are more precisely </a:t>
            </a:r>
            <a:r>
              <a:rPr lang="en" sz="1121">
                <a:latin typeface="Calibri"/>
                <a:ea typeface="Calibri"/>
                <a:cs typeface="Calibri"/>
                <a:sym typeface="Calibri"/>
              </a:rPr>
              <a:t>empirically.</a:t>
            </a:r>
            <a:endParaRPr sz="1121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025" y="3330025"/>
            <a:ext cx="4062951" cy="16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Model Engineering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n_trees, height, and window_size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4451775" cy="14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/>
          <p:nvPr/>
        </p:nvSpPr>
        <p:spPr>
          <a:xfrm>
            <a:off x="1886725" y="2895450"/>
            <a:ext cx="513600" cy="644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4016250" y="2719000"/>
            <a:ext cx="2531100" cy="1287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6052375" y="970900"/>
            <a:ext cx="2979600" cy="18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More trees = More opinions on what’s normal and what’s not.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 taller tree can look at data in more details but will make score sensitive.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Window_size:Number of recent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weather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data to decide if the new one is weird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7500150" y="2895450"/>
            <a:ext cx="560400" cy="111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052375" y="4137600"/>
            <a:ext cx="3166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parameters should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depend on the weather data!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weather pattern of the location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3381125" y="2932800"/>
            <a:ext cx="1191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For Hawaii</a:t>
            </a:r>
            <a:endParaRPr b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Validation Methods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1225225"/>
            <a:ext cx="3536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Since the weather anomaly detection is unsupervised, one of the effective way to </a:t>
            </a:r>
            <a:r>
              <a:rPr lang="en" sz="1700"/>
              <a:t>validate</a:t>
            </a:r>
            <a:r>
              <a:rPr lang="en" sz="1700"/>
              <a:t> is using graph. </a:t>
            </a:r>
            <a:r>
              <a:rPr lang="en" sz="1700"/>
              <a:t>We use our </a:t>
            </a:r>
            <a:r>
              <a:rPr lang="en" sz="1700"/>
              <a:t>frontend dashboard to display streaming weather details and score over time.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25" y="1776650"/>
            <a:ext cx="5112750" cy="318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/>
          <p:nvPr/>
        </p:nvSpPr>
        <p:spPr>
          <a:xfrm>
            <a:off x="6818300" y="700500"/>
            <a:ext cx="1092900" cy="635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6818300" y="700500"/>
            <a:ext cx="13638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Dashboard Example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689025" y="3256700"/>
            <a:ext cx="2669700" cy="16812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117800" y="3487250"/>
            <a:ext cx="19242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scrutinizes each anomaly point and compare it with weather details to judge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Frontended</a:t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311700" y="1147225"/>
            <a:ext cx="8520600" cy="18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Using Flask and Socketio to emit the data once received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Using J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avascript and Ploty to construct a simple dashboard on web in a local port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Showing location details and providing interacting tools to set time range and anomaly threshold based on user’s preference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Two graphs in one window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 updating and overriding plots if a new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weather detail or a weighted score comes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475" y="1885450"/>
            <a:ext cx="4136525" cy="109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25" y="2763048"/>
            <a:ext cx="4269624" cy="22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6650050" y="3549225"/>
            <a:ext cx="162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More interaction tools provided by Ploty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5062350" y="3857475"/>
            <a:ext cx="1419600" cy="21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Result - Example A (Hawaii)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6152051" cy="194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25" y="3241025"/>
            <a:ext cx="5711500" cy="18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6545125" y="2219475"/>
            <a:ext cx="1933500" cy="1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Several weather details change at 23:00 and the weighted score is around 0.97.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Conclusions &amp; Recommendations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Actionable Recommendations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Find a way to update the parameters itself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 don’t have to find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specific parameters for individual location based off its weather pattern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Outlines Limitations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Potential for false positives in anomaly detection for lack of labels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Effectiveness is constrained by timeliness of incoming 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Considerations for Next Steps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Refine the anomaly detection algorithms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Add searchable locations on the webpage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Proposed Future Extensions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Expand to global weather 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Customize alerts for different sectors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Integrate with IoT for real-time data collection and AI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311700" y="1225225"/>
            <a:ext cx="85206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River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https://riverml.xyz/0.19.0/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 startAt="2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Pyensing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https://github.com/rotationalio/pyensign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 startAt="3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Weather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Data Playground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https://github.com/rotationalio/data-playground/tree/main/weather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 startAt="4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Weather API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https://www.weather.gov/documentation/services-web-api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ctrTitle"/>
          </p:nvPr>
        </p:nvSpPr>
        <p:spPr>
          <a:xfrm>
            <a:off x="1068000" y="1509775"/>
            <a:ext cx="70080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Thank you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Agenda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➢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➢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Project Purpose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➢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Methodology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➢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Result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➢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Modeling Results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➢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Conclusions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 &amp; Recommendations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221875" y="1147225"/>
            <a:ext cx="8520600" cy="16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Context: Sudden and severe changes in weather conditions often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greatly affect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sectors like agriculture, cultivation, transportation, etc.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Goal: Design a system to detect and analyze anomalies in weather data to predict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sudden and severe changes in weather conditions.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500" y="2616675"/>
            <a:ext cx="3363226" cy="22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0" l="17060" r="0" t="0"/>
          <a:stretch/>
        </p:blipFill>
        <p:spPr>
          <a:xfrm>
            <a:off x="4628938" y="2616675"/>
            <a:ext cx="3305950" cy="22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Project Purpose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8520600" cy="3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Anomaly Detection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The system will utilize statistical models to identify inconsistencies and abnormalities in weather data, including parameters like temperature, relative humidity, and dewpoint.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Real-Time Visualization: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Our system will feature a user-friendly interface displaying real-time weather data and anomaly threshold. Data points exceeding these thresholds are identified as anomalies.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Autocorrection Over Time: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The system is designed to refine and optimize its performance over time using an Exponential Decay Weighted Score mechanism.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Project Purpose - </a:t>
            </a:r>
            <a:r>
              <a:rPr lang="en" sz="3000">
                <a:latin typeface="Arial"/>
                <a:ea typeface="Arial"/>
                <a:cs typeface="Arial"/>
                <a:sym typeface="Arial"/>
              </a:rPr>
              <a:t>Data Set Description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25225"/>
            <a:ext cx="8520600" cy="3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oordinates (Latitude &amp; Longitude)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Summary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(Temperature summary)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Temperature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Units (Temperature Units → F)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Daytime (False → Night)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Dewpoint (Temperature to which air must be cooled to become saturated with water vapor)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Probability of Precipitation (Likelihood of precipitation occurring at a specific location)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Relative Humidity (Measure of the amount of moisture)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Wind Speed (Speed of the Wind → mph)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Start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Weather changes of the start time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End (Weather changes of the end time)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End - Start → Time windows feature (Windows Size → 3)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Methodology - Tools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18"/>
          <p:cNvGrpSpPr/>
          <p:nvPr/>
        </p:nvGrpSpPr>
        <p:grpSpPr>
          <a:xfrm>
            <a:off x="436903" y="3550447"/>
            <a:ext cx="7691150" cy="1129021"/>
            <a:chOff x="1593000" y="2322568"/>
            <a:chExt cx="5957975" cy="643500"/>
          </a:xfrm>
        </p:grpSpPr>
        <p:sp>
          <p:nvSpPr>
            <p:cNvPr id="96" name="Google Shape;96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Connection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pyensign</a:t>
              </a:r>
              <a:endParaRPr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Flask</a:t>
              </a:r>
              <a:endParaRPr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socketio</a:t>
              </a:r>
              <a:endParaRPr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" name="Google Shape;103;p18"/>
          <p:cNvGrpSpPr/>
          <p:nvPr/>
        </p:nvGrpSpPr>
        <p:grpSpPr>
          <a:xfrm>
            <a:off x="436903" y="2401026"/>
            <a:ext cx="7691150" cy="1129021"/>
            <a:chOff x="1593000" y="2322568"/>
            <a:chExt cx="5957975" cy="643500"/>
          </a:xfrm>
        </p:grpSpPr>
        <p:sp>
          <p:nvSpPr>
            <p:cNvPr id="104" name="Google Shape;104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Frontend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html</a:t>
              </a:r>
              <a:endParaRPr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javascript</a:t>
              </a:r>
              <a:endParaRPr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plotly</a:t>
              </a:r>
              <a:endParaRPr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" name="Google Shape;111;p18"/>
          <p:cNvGrpSpPr/>
          <p:nvPr/>
        </p:nvGrpSpPr>
        <p:grpSpPr>
          <a:xfrm>
            <a:off x="436903" y="1251588"/>
            <a:ext cx="7691150" cy="1129021"/>
            <a:chOff x="1593000" y="2322568"/>
            <a:chExt cx="5957975" cy="643500"/>
          </a:xfrm>
        </p:grpSpPr>
        <p:sp>
          <p:nvSpPr>
            <p:cNvPr id="112" name="Google Shape;112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Backend</a:t>
              </a:r>
              <a:endParaRPr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pyensign</a:t>
              </a:r>
              <a:endParaRPr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pandas</a:t>
              </a:r>
              <a:endParaRPr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numpy</a:t>
              </a:r>
              <a:endParaRPr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River</a:t>
              </a:r>
              <a:endParaRPr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e</a:t>
              </a:r>
              <a:r>
                <a:rPr lang="en" sz="13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xponential decay weighting</a:t>
              </a:r>
              <a:endParaRPr sz="13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Methodology - Framework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709875" y="1952075"/>
            <a:ext cx="868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5" name="Google Shape;125;p19"/>
          <p:cNvGrpSpPr/>
          <p:nvPr/>
        </p:nvGrpSpPr>
        <p:grpSpPr>
          <a:xfrm>
            <a:off x="0" y="1189989"/>
            <a:ext cx="2726700" cy="3482836"/>
            <a:chOff x="0" y="1189989"/>
            <a:chExt cx="2726700" cy="3482836"/>
          </a:xfrm>
        </p:grpSpPr>
        <p:sp>
          <p:nvSpPr>
            <p:cNvPr id="126" name="Google Shape;126;p19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Weather Publisher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Insert Latitude and Longitude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Ping API from NOAA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Fetch future nearly 7*24 weather data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Subtract useful features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86E8"/>
                </a:buClr>
                <a:buSzPts val="1200"/>
                <a:buFont typeface="Roboto"/>
                <a:buAutoNum type="arabicPeriod"/>
              </a:pPr>
              <a:r>
                <a:rPr lang="en" sz="1200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Publish each data to Weather topic</a:t>
              </a:r>
              <a:endParaRPr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" name="Google Shape;128;p19"/>
          <p:cNvGrpSpPr/>
          <p:nvPr/>
        </p:nvGrpSpPr>
        <p:grpSpPr>
          <a:xfrm>
            <a:off x="2263425" y="1189775"/>
            <a:ext cx="2541300" cy="3483050"/>
            <a:chOff x="2263425" y="1189775"/>
            <a:chExt cx="2541300" cy="3483050"/>
          </a:xfrm>
        </p:grpSpPr>
        <p:sp>
          <p:nvSpPr>
            <p:cNvPr id="129" name="Google Shape;129;p19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Weather Subscriber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Score Publisher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9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86E8"/>
                </a:buClr>
                <a:buSzPts val="1200"/>
                <a:buFont typeface="Roboto"/>
                <a:buAutoNum type="arabicPeriod"/>
              </a:pPr>
              <a:r>
                <a:rPr lang="en" sz="1200">
                  <a:solidFill>
                    <a:srgbClr val="4A86E8"/>
                  </a:solidFill>
                  <a:latin typeface="Roboto"/>
                  <a:ea typeface="Roboto"/>
                  <a:cs typeface="Roboto"/>
                  <a:sym typeface="Roboto"/>
                </a:rPr>
                <a:t>Subscribe to Weather topic</a:t>
              </a:r>
              <a:endParaRPr sz="12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Feature engineering and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transformation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Train the Model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Get an anomaly score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ts val="1200"/>
                <a:buFont typeface="Roboto"/>
                <a:buAutoNum type="arabicPeriod"/>
              </a:pPr>
              <a:r>
                <a:rPr lang="en" sz="1200">
                  <a:solidFill>
                    <a:srgbClr val="FF00FF"/>
                  </a:solidFill>
                  <a:latin typeface="Roboto"/>
                  <a:ea typeface="Roboto"/>
                  <a:cs typeface="Roboto"/>
                  <a:sym typeface="Roboto"/>
                </a:rPr>
                <a:t>Publish each original weather data plus the score to Score topic</a:t>
              </a:r>
              <a:endParaRPr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" name="Google Shape;131;p19"/>
          <p:cNvGrpSpPr/>
          <p:nvPr/>
        </p:nvGrpSpPr>
        <p:grpSpPr>
          <a:xfrm>
            <a:off x="4329974" y="1189775"/>
            <a:ext cx="2541300" cy="3483050"/>
            <a:chOff x="4329974" y="1189775"/>
            <a:chExt cx="2541300" cy="3483050"/>
          </a:xfrm>
        </p:grpSpPr>
        <p:sp>
          <p:nvSpPr>
            <p:cNvPr id="132" name="Google Shape;132;p19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Score Subscriber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Weighted Score Publisher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19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ts val="1200"/>
                <a:buFont typeface="Roboto"/>
                <a:buAutoNum type="arabicPeriod"/>
              </a:pPr>
              <a:r>
                <a:rPr lang="en" sz="1200">
                  <a:solidFill>
                    <a:srgbClr val="FF00FF"/>
                  </a:solidFill>
                  <a:latin typeface="Roboto"/>
                  <a:ea typeface="Roboto"/>
                  <a:cs typeface="Roboto"/>
                  <a:sym typeface="Roboto"/>
                </a:rPr>
                <a:t>Subscribe</a:t>
              </a:r>
              <a:r>
                <a:rPr lang="en" sz="1200">
                  <a:solidFill>
                    <a:srgbClr val="FF00FF"/>
                  </a:solidFill>
                  <a:latin typeface="Roboto"/>
                  <a:ea typeface="Roboto"/>
                  <a:cs typeface="Roboto"/>
                  <a:sym typeface="Roboto"/>
                </a:rPr>
                <a:t> to Score topic</a:t>
              </a:r>
              <a:endParaRPr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Store the score in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cache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Retrieve the cache and weighting each time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point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scores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6000"/>
                </a:buClr>
                <a:buSzPts val="1200"/>
                <a:buFont typeface="Roboto"/>
                <a:buAutoNum type="arabicPeriod"/>
              </a:pPr>
              <a:r>
                <a:rPr lang="en" sz="1200">
                  <a:solidFill>
                    <a:srgbClr val="7F6000"/>
                  </a:solidFill>
                  <a:latin typeface="Roboto"/>
                  <a:ea typeface="Roboto"/>
                  <a:cs typeface="Roboto"/>
                  <a:sym typeface="Roboto"/>
                </a:rPr>
                <a:t>Publish each </a:t>
              </a:r>
              <a:r>
                <a:rPr lang="en" sz="1200">
                  <a:solidFill>
                    <a:srgbClr val="7F6000"/>
                  </a:solidFill>
                  <a:latin typeface="Roboto"/>
                  <a:ea typeface="Roboto"/>
                  <a:cs typeface="Roboto"/>
                  <a:sym typeface="Roboto"/>
                </a:rPr>
                <a:t>original</a:t>
              </a:r>
              <a:r>
                <a:rPr lang="en" sz="1200">
                  <a:solidFill>
                    <a:srgbClr val="7F6000"/>
                  </a:solidFill>
                  <a:latin typeface="Roboto"/>
                  <a:ea typeface="Roboto"/>
                  <a:cs typeface="Roboto"/>
                  <a:sym typeface="Roboto"/>
                </a:rPr>
                <a:t> weather data plus the weighted score to weighted score topic </a:t>
              </a:r>
              <a:endParaRPr sz="12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19"/>
          <p:cNvGrpSpPr/>
          <p:nvPr/>
        </p:nvGrpSpPr>
        <p:grpSpPr>
          <a:xfrm>
            <a:off x="6396739" y="1189775"/>
            <a:ext cx="2541300" cy="3483050"/>
            <a:chOff x="6396739" y="1189775"/>
            <a:chExt cx="2541300" cy="3483050"/>
          </a:xfrm>
        </p:grpSpPr>
        <p:sp>
          <p:nvSpPr>
            <p:cNvPr id="135" name="Google Shape;135;p19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Weighted Score Publisher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p19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6000"/>
                </a:buClr>
                <a:buSzPts val="1200"/>
                <a:buFont typeface="Roboto"/>
                <a:buAutoNum type="arabicPeriod"/>
              </a:pPr>
              <a:r>
                <a:rPr lang="en" sz="1200">
                  <a:solidFill>
                    <a:srgbClr val="7F6000"/>
                  </a:solidFill>
                  <a:latin typeface="Roboto"/>
                  <a:ea typeface="Roboto"/>
                  <a:cs typeface="Roboto"/>
                  <a:sym typeface="Roboto"/>
                </a:rPr>
                <a:t>Subscribe to </a:t>
              </a:r>
              <a:r>
                <a:rPr lang="en" sz="1200">
                  <a:solidFill>
                    <a:srgbClr val="7F6000"/>
                  </a:solidFill>
                  <a:latin typeface="Roboto"/>
                  <a:ea typeface="Roboto"/>
                  <a:cs typeface="Roboto"/>
                  <a:sym typeface="Roboto"/>
                </a:rPr>
                <a:t>Weighted</a:t>
              </a:r>
              <a:r>
                <a:rPr lang="en" sz="1200">
                  <a:solidFill>
                    <a:srgbClr val="7F6000"/>
                  </a:solidFill>
                  <a:latin typeface="Roboto"/>
                  <a:ea typeface="Roboto"/>
                  <a:cs typeface="Roboto"/>
                  <a:sym typeface="Roboto"/>
                </a:rPr>
                <a:t> score topic</a:t>
              </a:r>
              <a:endParaRPr sz="12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Emit the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original weather data and weighted score to dashboard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Check whether the time point exists, if it exists, update it with the new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Model Justification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86700"/>
            <a:ext cx="1898200" cy="34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900" y="1186700"/>
            <a:ext cx="4668073" cy="356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7023800" y="1550450"/>
            <a:ext cx="1898100" cy="22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Half</a:t>
            </a:r>
            <a:endParaRPr sz="4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SpcaceTrees</a:t>
            </a:r>
            <a:endParaRPr sz="4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Model </a:t>
            </a:r>
            <a:r>
              <a:rPr lang="en"/>
              <a:t>Description</a:t>
            </a:r>
            <a:endParaRPr/>
          </a:p>
        </p:txBody>
      </p:sp>
      <p:pic>
        <p:nvPicPr>
          <p:cNvPr descr="A diagram of a diagram&#10;&#10;Description automatically generated with medium confidence"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5" y="1875675"/>
            <a:ext cx="4862900" cy="20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4799500" y="1299625"/>
            <a:ext cx="4258800" cy="3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Half Space Tree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Used for anomaly detection in data streams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Partition the data space into several windows and make predictions based on the number of data points in each window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Depth h is a full binary tree consisting of 2^(h+1) - 1 nodes, in which all leaves are at the same depth, h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